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7" r:id="rId33"/>
    <p:sldId id="610" r:id="rId34"/>
    <p:sldId id="705" r:id="rId35"/>
    <p:sldId id="628" r:id="rId36"/>
    <p:sldId id="630" r:id="rId37"/>
    <p:sldId id="701" r:id="rId38"/>
    <p:sldId id="631" r:id="rId39"/>
    <p:sldId id="632" r:id="rId40"/>
    <p:sldId id="635" r:id="rId41"/>
    <p:sldId id="636" r:id="rId42"/>
    <p:sldId id="637" r:id="rId43"/>
    <p:sldId id="638" r:id="rId44"/>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7"/>
            <p14:sldId id="610"/>
            <p14:sldId id="705"/>
            <p14:sldId id="628"/>
            <p14:sldId id="630"/>
            <p14:sldId id="701"/>
            <p14:sldId id="631"/>
            <p14:sldId id="632"/>
            <p14:sldId id="635"/>
            <p14:sldId id="636"/>
            <p14:sldId id="637"/>
            <p14:sldId id="6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4" autoAdjust="0"/>
  </p:normalViewPr>
  <p:slideViewPr>
    <p:cSldViewPr>
      <p:cViewPr varScale="1">
        <p:scale>
          <a:sx n="115" d="100"/>
          <a:sy n="115" d="100"/>
        </p:scale>
        <p:origin x="1494" y="114"/>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7/30/2019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7/30/2019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7/30/2019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7/30/2019</a:t>
            </a:fld>
            <a:endParaRPr lang="en-US"/>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7/30/2019</a:t>
            </a:fld>
            <a:endParaRPr lang="en-US"/>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7/30/2019</a:t>
            </a:fld>
            <a:endParaRPr lang="en-US"/>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7/30/2019</a:t>
            </a:fld>
            <a:endParaRPr lang="en-US"/>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7/30/2019</a:t>
            </a:fld>
            <a:endParaRPr lang="en-US"/>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7/30/2019</a:t>
            </a:fld>
            <a:endParaRPr lang="en-US"/>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7/30/2019</a:t>
            </a:fld>
            <a:endParaRPr lang="en-US"/>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7/30/2019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rPr>
              <a:t>Antonia Hadjimichael</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Reed Group Meeting</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July 31, 2019</a:t>
            </a:r>
            <a:endParaRPr lang="en-US" sz="2400" dirty="0">
              <a:solidFill>
                <a:schemeClr val="tx1">
                  <a:lumMod val="95000"/>
                  <a:lumOff val="5000"/>
                </a:schemeClr>
              </a:solidFill>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a:p>
                <a:r>
                  <a:rPr lang="en-US" dirty="0" smtClean="0"/>
                  <a:t>This value of P is hard to know exactly from before because:</a:t>
                </a:r>
              </a:p>
              <a:p>
                <a:pPr>
                  <a:buFont typeface="Arial" panose="020B0604020202020204" pitchFamily="34" charset="0"/>
                  <a:buChar char="•"/>
                </a:pPr>
                <a:r>
                  <a:rPr lang="en-US" dirty="0" smtClean="0"/>
                  <a:t>Depends on stochastic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𝑡</m:t>
                        </m:r>
                      </m:sub>
                    </m:sSub>
                  </m:oMath>
                </a14:m>
                <a:endParaRPr lang="en-US" dirty="0" smtClean="0"/>
              </a:p>
              <a:p>
                <a:pPr>
                  <a:buFont typeface="Arial" panose="020B0604020202020204" pitchFamily="34" charset="0"/>
                  <a:buChar char="•"/>
                </a:pPr>
                <a:r>
                  <a:rPr lang="en-US" dirty="0" smtClean="0"/>
                  <a:t>Rate of inputs is non-linear</a:t>
                </a:r>
              </a:p>
              <a:p>
                <a:pPr>
                  <a:buFont typeface="Arial" panose="020B0604020202020204" pitchFamily="34" charset="0"/>
                  <a:buChar char="•"/>
                </a:pPr>
                <a:r>
                  <a:rPr lang="en-US" dirty="0" smtClean="0"/>
                  <a:t>System parameters might be (deeply) uncertain</a:t>
                </a:r>
              </a:p>
              <a:p>
                <a:pPr>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164"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r>
              <a:rPr lang="en-US" dirty="0" smtClean="0">
                <a:latin typeface="+mj-lt"/>
                <a:hlinkClick r:id="rId2"/>
              </a:rPr>
              <a:t>Julie’s GH repository for the </a:t>
            </a:r>
            <a:r>
              <a:rPr lang="en-US" dirty="0" smtClean="0">
                <a:latin typeface="+mj-lt"/>
                <a:hlinkClick r:id="rId2"/>
              </a:rPr>
              <a:t>system</a:t>
            </a:r>
            <a:endParaRPr lang="en-US" dirty="0" smtClean="0">
              <a:latin typeface="+mj-lt"/>
              <a:hlinkClick r:id="rId2"/>
            </a:endParaRPr>
          </a:p>
          <a:p>
            <a:r>
              <a:rPr lang="en-US" dirty="0" smtClean="0">
                <a:latin typeface="+mj-lt"/>
                <a:hlinkClick r:id="rId3"/>
              </a:rPr>
              <a:t>Julie’s paper</a:t>
            </a:r>
            <a:endParaRPr lang="en-US" dirty="0" smtClean="0">
              <a:latin typeface="+mj-lt"/>
            </a:endParaRPr>
          </a:p>
          <a:p>
            <a:r>
              <a:rPr lang="en-US" dirty="0" smtClean="0">
                <a:latin typeface="+mj-lt"/>
                <a:hlinkClick r:id="rId4"/>
              </a:rPr>
              <a:t>Dave </a:t>
            </a:r>
            <a:r>
              <a:rPr lang="en-US" dirty="0" err="1" smtClean="0">
                <a:latin typeface="+mj-lt"/>
                <a:hlinkClick r:id="rId4"/>
              </a:rPr>
              <a:t>Hadka’s</a:t>
            </a:r>
            <a:r>
              <a:rPr lang="en-US" dirty="0" smtClean="0">
                <a:latin typeface="+mj-lt"/>
                <a:hlinkClick r:id="rId4"/>
              </a:rPr>
              <a:t> Rhodium example scripts </a:t>
            </a:r>
            <a:r>
              <a:rPr lang="en-US" dirty="0" smtClean="0">
                <a:latin typeface="+mj-lt"/>
              </a:rPr>
              <a:t>(that I modified</a:t>
            </a:r>
            <a:r>
              <a:rPr lang="en-US" dirty="0" smtClean="0">
                <a:latin typeface="+mj-lt"/>
              </a:rPr>
              <a:t>)</a:t>
            </a:r>
            <a:endParaRPr lang="en-US" dirty="0" smtClean="0">
              <a:latin typeface="+mj-lt"/>
            </a:endParaRPr>
          </a:p>
          <a:p>
            <a:r>
              <a:rPr lang="en-US" dirty="0" smtClean="0">
                <a:latin typeface="+mj-lt"/>
              </a:rPr>
              <a:t>A </a:t>
            </a:r>
            <a:r>
              <a:rPr lang="en-US" dirty="0" smtClean="0">
                <a:latin typeface="+mj-lt"/>
              </a:rPr>
              <a:t>lot of these slides have also been prepared by others (Julie Quinn, Jon Herman, Tori Ward, Dave Gold)</a:t>
            </a:r>
          </a:p>
          <a:p>
            <a:r>
              <a:rPr lang="en-US" dirty="0" smtClean="0"/>
              <a:t>The scripts and data I’ll be referring to here can be downloaded from </a:t>
            </a:r>
            <a:r>
              <a:rPr lang="en-US" dirty="0" smtClean="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3528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load</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447800"/>
            <a:ext cx="8229600" cy="4724400"/>
          </a:xfrm>
        </p:spPr>
        <p:txBody>
          <a:bodyPr>
            <a:normAutofit lnSpcReduction="10000"/>
          </a:bodyPr>
          <a:lstStyle/>
          <a:p>
            <a:r>
              <a:rPr lang="en-US" dirty="0" smtClean="0">
                <a:latin typeface="+mj-lt"/>
              </a:rPr>
              <a:t>This optimization can also be run with Borg (as was done in the paper).</a:t>
            </a:r>
          </a:p>
          <a:p>
            <a:r>
              <a:rPr lang="en-US" dirty="0" smtClean="0">
                <a:latin typeface="+mj-lt"/>
              </a:rPr>
              <a:t>This is still a beta version functionality of Project Platypus but to do so, download </a:t>
            </a:r>
            <a:r>
              <a:rPr lang="en-US" dirty="0" smtClean="0">
                <a:latin typeface="+mj-lt"/>
                <a:hlinkClick r:id="rId2"/>
              </a:rPr>
              <a:t>wrappers.py</a:t>
            </a:r>
            <a:r>
              <a:rPr lang="en-US" dirty="0" smtClean="0">
                <a:latin typeface="+mj-lt"/>
              </a:rPr>
              <a:t> and place it in the platypus repository system files.</a:t>
            </a:r>
          </a:p>
          <a:p>
            <a:r>
              <a:rPr lang="en-US" dirty="0" smtClean="0">
                <a:latin typeface="+mj-lt"/>
              </a:rPr>
              <a:t>Rerun “</a:t>
            </a:r>
            <a:r>
              <a:rPr lang="en-US" sz="2200" dirty="0" smtClean="0">
                <a:latin typeface="Courier New" panose="02070309020205020404" pitchFamily="49" charset="0"/>
                <a:cs typeface="Courier New" panose="02070309020205020404" pitchFamily="49" charset="0"/>
              </a:rPr>
              <a:t>python </a:t>
            </a:r>
            <a:r>
              <a:rPr lang="en-US" sz="2200" dirty="0">
                <a:latin typeface="Courier New" panose="02070309020205020404" pitchFamily="49" charset="0"/>
                <a:cs typeface="Courier New" panose="02070309020205020404" pitchFamily="49" charset="0"/>
              </a:rPr>
              <a:t>setup.py </a:t>
            </a:r>
            <a:r>
              <a:rPr lang="en-US" sz="2200" dirty="0" smtClean="0">
                <a:latin typeface="Courier New" panose="02070309020205020404" pitchFamily="49" charset="0"/>
                <a:cs typeface="Courier New" panose="02070309020205020404" pitchFamily="49" charset="0"/>
              </a:rPr>
              <a:t>install</a:t>
            </a:r>
            <a:r>
              <a:rPr lang="en-US" dirty="0" smtClean="0">
                <a:latin typeface="+mj-lt"/>
              </a:rPr>
              <a:t>”.</a:t>
            </a:r>
          </a:p>
          <a:p>
            <a:r>
              <a:rPr lang="en-US" dirty="0" smtClean="0">
                <a:latin typeface="+mj-lt"/>
              </a:rPr>
              <a:t>You’ll also need the Borg C files in the same directory.</a:t>
            </a:r>
          </a:p>
          <a:p>
            <a:r>
              <a:rPr lang="en-US" dirty="0" smtClean="0">
                <a:latin typeface="+mj-lt"/>
              </a:rPr>
              <a:t>To run, add this to the top of your code:</a:t>
            </a:r>
          </a:p>
          <a:p>
            <a:r>
              <a:rPr lang="en-US" sz="2000" dirty="0">
                <a:latin typeface="Courier New" panose="02070309020205020404" pitchFamily="49" charset="0"/>
                <a:cs typeface="Courier New" panose="02070309020205020404" pitchFamily="49" charset="0"/>
              </a:rPr>
              <a:t>from platypus import </a:t>
            </a:r>
            <a:r>
              <a:rPr lang="en-US" sz="2000" dirty="0" smtClean="0">
                <a:latin typeface="Courier New" panose="02070309020205020404" pitchFamily="49" charset="0"/>
                <a:cs typeface="Courier New" panose="02070309020205020404" pitchFamily="49" charset="0"/>
              </a:rPr>
              <a:t>wrappers</a:t>
            </a:r>
          </a:p>
          <a:p>
            <a:r>
              <a:rPr lang="en-US" dirty="0" smtClean="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endParaRPr lang="en-US" sz="2000" dirty="0" smtClean="0">
              <a:latin typeface="Courier New" panose="02070309020205020404" pitchFamily="49" charset="0"/>
              <a:cs typeface="Courier New" panose="02070309020205020404" pitchFamily="49" charset="0"/>
            </a:endParaRPr>
          </a:p>
          <a:p>
            <a:endParaRPr lang="en-US" dirty="0" smtClean="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latin typeface="+mj-lt"/>
              </a:rPr>
              <a:t>To explore the two sets of candidate strategies using the tools provided by Rhodium, we need to merge them into a single dataset. We can do so by adding a key to each solution identified by each strategy: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smtClean="0">
                <a:solidFill>
                  <a:srgbClr val="7030A0"/>
                </a:solidFill>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err="1" smtClean="0">
                <a:solidFill>
                  <a:srgbClr val="7030A0"/>
                </a:solidFill>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58" y="1066800"/>
            <a:ext cx="5110163" cy="5117211"/>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201" y="16195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smtClean="0"/>
              <a:t>The results indicate that the DPS strategy was able to find more </a:t>
            </a:r>
            <a:r>
              <a:rPr lang="en-US" dirty="0" smtClean="0"/>
              <a:t>49 non-dominated </a:t>
            </a:r>
            <a:r>
              <a:rPr lang="en-US" dirty="0" smtClean="0"/>
              <a:t>solutions </a:t>
            </a:r>
            <a:r>
              <a:rPr lang="en-US" dirty="0" smtClean="0"/>
              <a:t>whereas </a:t>
            </a:r>
            <a:r>
              <a:rPr lang="en-US" dirty="0" smtClean="0"/>
              <a:t>the intertemporal </a:t>
            </a:r>
            <a:r>
              <a:rPr lang="en-US" dirty="0" smtClean="0"/>
              <a:t>strategy found 25 (running Borg for 20000 NFE).</a:t>
            </a:r>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Multiple DPS solutions outperform intertemporal solutions in every objective. </a:t>
            </a:r>
          </a:p>
          <a:p>
            <a:r>
              <a:rPr lang="en-US" dirty="0" smtClean="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244" y="2635393"/>
            <a:ext cx="3757956" cy="3340977"/>
          </a:xfrm>
          <a:prstGeom prst="rect">
            <a:avLst/>
          </a:prstGeom>
        </p:spPr>
      </p:pic>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32</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pic>
        <p:nvPicPr>
          <p:cNvPr id="5" name="Picture 4"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 y="1212194"/>
            <a:ext cx="3400836" cy="3197226"/>
          </a:xfrm>
          <a:prstGeom prst="rect">
            <a:avLst/>
          </a:prstGeom>
        </p:spPr>
      </p:pic>
      <p:pic>
        <p:nvPicPr>
          <p:cNvPr id="9" name="Picture 8" descr="Java High Dimensional Visualization"/>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000" t="31667" r="29166" b="17916"/>
          <a:stretch/>
        </p:blipFill>
        <p:spPr>
          <a:xfrm>
            <a:off x="1354676" y="3795391"/>
            <a:ext cx="2966234" cy="2645560"/>
          </a:xfrm>
          <a:prstGeom prst="rect">
            <a:avLst/>
          </a:prstGeom>
        </p:spPr>
      </p:pic>
    </p:spTree>
    <p:extLst>
      <p:ext uri="{BB962C8B-B14F-4D97-AF65-F5344CB8AC3E}">
        <p14:creationId xmlns:p14="http://schemas.microsoft.com/office/powerpoint/2010/main" val="1518007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smtClean="0"/>
              <a:t>Intertemporal </a:t>
            </a:r>
            <a:r>
              <a:rPr lang="en-US" sz="1400" dirty="0" smtClean="0"/>
              <a:t>solution with highest economic benefits</a:t>
            </a:r>
            <a:endParaRPr lang="en-US" sz="1400" dirty="0"/>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smtClean="0"/>
              <a:t>Intertemporal </a:t>
            </a:r>
            <a:r>
              <a:rPr lang="en-US" sz="1400" dirty="0" smtClean="0"/>
              <a:t>solution with highest reliability</a:t>
            </a:r>
            <a:endParaRPr lang="en-US" sz="1400" dirty="0"/>
          </a:p>
        </p:txBody>
      </p:sp>
      <p:pic>
        <p:nvPicPr>
          <p:cNvPr id="11" name="Picture 10"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4072" y="3865490"/>
            <a:ext cx="2828436" cy="2571305"/>
          </a:xfrm>
          <a:prstGeom prst="rect">
            <a:avLst/>
          </a:prstGeom>
        </p:spPr>
      </p:pic>
      <p:pic>
        <p:nvPicPr>
          <p:cNvPr id="12" name="Picture 11"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40000" t="31667" r="29166" b="19445"/>
          <a:stretch/>
        </p:blipFill>
        <p:spPr>
          <a:xfrm>
            <a:off x="3352800" y="1914499"/>
            <a:ext cx="2819400" cy="2438400"/>
          </a:xfrm>
          <a:prstGeom prst="rect">
            <a:avLst/>
          </a:prstGeom>
        </p:spPr>
      </p:pic>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48887" y="1371600"/>
            <a:ext cx="8229600" cy="2878785"/>
          </a:xfrm>
        </p:spPr>
        <p:txBody>
          <a:bodyPr>
            <a:normAutofit/>
          </a:bodyPr>
          <a:lstStyle/>
          <a:p>
            <a:r>
              <a:rPr lang="en-US" dirty="0" smtClean="0"/>
              <a:t>Doing the analysis in this manner, keeps all solutions found between the two </a:t>
            </a:r>
            <a:r>
              <a:rPr lang="en-US" dirty="0" smtClean="0"/>
              <a:t>strategies. Some </a:t>
            </a:r>
            <a:r>
              <a:rPr lang="en-US" dirty="0" smtClean="0"/>
              <a:t>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endParaRPr lang="en-US" sz="2400" dirty="0"/>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And </a:t>
            </a:r>
            <a:r>
              <a:rPr lang="en-US" dirty="0" err="1" smtClean="0">
                <a:latin typeface="+mj-lt"/>
              </a:rPr>
              <a:t>reaevalute</a:t>
            </a:r>
            <a:r>
              <a:rPr lang="en-US" dirty="0" smtClean="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9466" y="3809999"/>
            <a:ext cx="3509266" cy="263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What’s driving these failures?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39</a:t>
            </a:fld>
            <a:endParaRPr lang="en-US" dirty="0"/>
          </a:p>
        </p:txBody>
      </p:sp>
      <p:sp>
        <p:nvSpPr>
          <p:cNvPr id="9"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1837674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latin typeface="+mj-lt"/>
              </a:rPr>
              <a:t>Exploratory modeling framework</a:t>
            </a:r>
          </a:p>
          <a:p>
            <a:r>
              <a:rPr lang="en-US" dirty="0" smtClean="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a:t>
            </a:r>
            <a:r>
              <a:rPr lang="en-US" dirty="0" smtClean="0"/>
              <a:t>most robust DPS solution</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04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41</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286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42</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11" name="Straight Connector 1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339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43</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100" y="180791"/>
            <a:ext cx="8839200" cy="5943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14800" y="6096000"/>
            <a:ext cx="685800" cy="228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33800" y="1866716"/>
            <a:ext cx="4953000" cy="224676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Including information on estimated b and q into the DPS policy (and updating this through endogenous learning) could improve robustness</a:t>
            </a:r>
            <a:endParaRPr lang="en-US" sz="2800" dirty="0"/>
          </a:p>
        </p:txBody>
      </p:sp>
      <p:sp>
        <p:nvSpPr>
          <p:cNvPr id="17"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3381598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7/30/2019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8539</TotalTime>
  <Words>2740</Words>
  <Application>Microsoft Office PowerPoint</Application>
  <PresentationFormat>On-screen Show (4:3)</PresentationFormat>
  <Paragraphs>530</Paragraphs>
  <Slides>43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Investigating specific solutions</vt:lpstr>
      <vt:lpstr>Investigating specific solutions</vt:lpstr>
      <vt:lpstr>Note:</vt:lpstr>
      <vt:lpstr>Robustness Assessment</vt:lpstr>
      <vt:lpstr>Robustness Assessment</vt:lpstr>
      <vt:lpstr>Assessing robustness with Rhodium</vt:lpstr>
      <vt:lpstr>Average Reliability &gt; 95% and  Average Economic Benefits &gt; 0.2</vt:lpstr>
      <vt:lpstr>What’s driving these failures?</vt:lpstr>
      <vt:lpstr>Let’s look at the most robust DPS solution</vt:lpstr>
      <vt:lpstr>Let’s look at the most robust DPS solution</vt:lpstr>
      <vt:lpstr>Let’s look at the most robust DPS solution</vt:lpstr>
      <vt:lpstr>Let’s look at the most robust DPS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587</cp:revision>
  <cp:lastPrinted>2014-03-03T14:39:05Z</cp:lastPrinted>
  <dcterms:created xsi:type="dcterms:W3CDTF">2006-08-16T00:00:00Z</dcterms:created>
  <dcterms:modified xsi:type="dcterms:W3CDTF">2019-07-30T22:11:57Z</dcterms:modified>
</cp:coreProperties>
</file>